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Montserrat SemiBold"/>
      <p:regular r:id="rId73"/>
      <p:bold r:id="rId74"/>
      <p:italic r:id="rId75"/>
      <p:boldItalic r:id="rId76"/>
    </p:embeddedFont>
    <p:embeddedFont>
      <p:font typeface="Montserrat"/>
      <p:regular r:id="rId77"/>
      <p:bold r:id="rId78"/>
      <p:italic r:id="rId79"/>
      <p:boldItalic r:id="rId80"/>
    </p:embeddedFont>
    <p:embeddedFont>
      <p:font typeface="Lato"/>
      <p:regular r:id="rId81"/>
      <p:bold r:id="rId82"/>
      <p:italic r:id="rId83"/>
      <p:boldItalic r:id="rId84"/>
    </p:embeddedFont>
    <p:embeddedFont>
      <p:font typeface="Source Code Pro"/>
      <p:regular r:id="rId85"/>
      <p:bold r:id="rId86"/>
      <p:italic r:id="rId87"/>
      <p:boldItalic r:id="rId88"/>
    </p:embeddedFont>
    <p:embeddedFont>
      <p:font typeface="Oswald"/>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4EEB3FE-0244-482D-A161-060178205435}">
  <a:tblStyle styleId="{04EEB3FE-0244-482D-A161-0601782054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6.xml"/><Relationship Id="rId86" Type="http://schemas.openxmlformats.org/officeDocument/2006/relationships/font" Target="fonts/SourceCodePro-bold.fntdata"/><Relationship Id="rId41" Type="http://schemas.openxmlformats.org/officeDocument/2006/relationships/slide" Target="slides/slide35.xml"/><Relationship Id="rId85" Type="http://schemas.openxmlformats.org/officeDocument/2006/relationships/font" Target="fonts/SourceCodePro-regular.fntdata"/><Relationship Id="rId44" Type="http://schemas.openxmlformats.org/officeDocument/2006/relationships/slide" Target="slides/slide38.xml"/><Relationship Id="rId88" Type="http://schemas.openxmlformats.org/officeDocument/2006/relationships/font" Target="fonts/SourceCodePro-boldItalic.fntdata"/><Relationship Id="rId43" Type="http://schemas.openxmlformats.org/officeDocument/2006/relationships/slide" Target="slides/slide37.xml"/><Relationship Id="rId87" Type="http://schemas.openxmlformats.org/officeDocument/2006/relationships/font" Target="fonts/SourceCodePro-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swald-regular.fntdata"/><Relationship Id="rId80" Type="http://schemas.openxmlformats.org/officeDocument/2006/relationships/font" Target="fonts/Montserrat-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SemiBold-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MontserratSemiBold-italic.fntdata"/><Relationship Id="rId30" Type="http://schemas.openxmlformats.org/officeDocument/2006/relationships/slide" Target="slides/slide24.xml"/><Relationship Id="rId74" Type="http://schemas.openxmlformats.org/officeDocument/2006/relationships/font" Target="fonts/MontserratSemiBold-bold.fntdata"/><Relationship Id="rId33" Type="http://schemas.openxmlformats.org/officeDocument/2006/relationships/slide" Target="slides/slide27.xml"/><Relationship Id="rId77" Type="http://schemas.openxmlformats.org/officeDocument/2006/relationships/font" Target="fonts/Montserrat-regular.fntdata"/><Relationship Id="rId32" Type="http://schemas.openxmlformats.org/officeDocument/2006/relationships/slide" Target="slides/slide26.xml"/><Relationship Id="rId76" Type="http://schemas.openxmlformats.org/officeDocument/2006/relationships/font" Target="fonts/MontserratSemiBold-boldItalic.fntdata"/><Relationship Id="rId35" Type="http://schemas.openxmlformats.org/officeDocument/2006/relationships/slide" Target="slides/slide29.xml"/><Relationship Id="rId79" Type="http://schemas.openxmlformats.org/officeDocument/2006/relationships/font" Target="fonts/Montserrat-italic.fntdata"/><Relationship Id="rId34" Type="http://schemas.openxmlformats.org/officeDocument/2006/relationships/slide" Target="slides/slide28.xml"/><Relationship Id="rId78" Type="http://schemas.openxmlformats.org/officeDocument/2006/relationships/font" Target="fonts/Montserrat-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Oswald-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are also </a:t>
            </a:r>
            <a:r>
              <a:rPr lang="en">
                <a:highlight>
                  <a:srgbClr val="D9D9D9"/>
                </a:highlight>
                <a:latin typeface="Source Code Pro"/>
                <a:ea typeface="Source Code Pro"/>
                <a:cs typeface="Source Code Pro"/>
                <a:sym typeface="Source Code Pro"/>
              </a:rPr>
              <a:t>fill</a:t>
            </a:r>
            <a:r>
              <a:rPr lang="en">
                <a:highlight>
                  <a:srgbClr val="D9D9D9"/>
                </a:highlight>
                <a:latin typeface="Source Code Pro"/>
                <a:ea typeface="Source Code Pro"/>
                <a:cs typeface="Source Code Pro"/>
                <a:sym typeface="Source Code Pro"/>
              </a:rPr>
              <a:t>-opacity</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stroke-opacity</a:t>
            </a:r>
            <a:r>
              <a:rPr lang="en">
                <a:latin typeface="Lato"/>
                <a:ea typeface="Lato"/>
                <a:cs typeface="Lato"/>
                <a:sym typeface="Lato"/>
              </a:rPr>
              <a:t> attributes to set the transparency of the fill and stroke separately, but they are not broadly supported yet. Use with caution.</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3e173c5a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3e173c5a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43e173c5a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43e173c5a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43e173c5a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43e173c5a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You can append a comma and "serif", "sans-serif", or "monospace" to the </a:t>
            </a:r>
            <a:r>
              <a:rPr lang="en">
                <a:highlight>
                  <a:srgbClr val="D9D9D9"/>
                </a:highlight>
                <a:latin typeface="Source Code Pro"/>
                <a:ea typeface="Source Code Pro"/>
                <a:cs typeface="Source Code Pro"/>
                <a:sym typeface="Source Code Pro"/>
              </a:rPr>
              <a:t>font-family</a:t>
            </a:r>
            <a:r>
              <a:rPr lang="en">
                <a:latin typeface="Lato"/>
                <a:ea typeface="Lato"/>
                <a:cs typeface="Lato"/>
                <a:sym typeface="Lato"/>
              </a:rPr>
              <a:t> attribute to specify a certain type of fallback (usually "Times New Roman", "Arial", and "Courier New", respectively).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the typing cursor; once you move it, it will stay there, and new text will be added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way to auto-wrap text in SVG. You will have to manually break text at the desired places and position lines beneath one another.</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path, or sub-path (since the painting brush can be moved, creating separate filled shapes within the same path).</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the 4 possible arcs between them. This unfortunately means that if the start/end angles you want to draw aren't multiples of 90 degrees, you'll have to do some trigonometry to calculate coordinates, and you'll end up with a lot of not-nice, floating point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until they are.</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bezier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softwares.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is a simplified version of the "C" command, where both control points are assumed to be at the same point.</a:t>
            </a:r>
            <a:endParaRPr>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435693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435693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 that all of the previous commands were shown as capital letters. If you provide a </a:t>
            </a:r>
            <a:r>
              <a:rPr lang="en">
                <a:latin typeface="Lato"/>
                <a:ea typeface="Lato"/>
                <a:cs typeface="Lato"/>
                <a:sym typeface="Lato"/>
              </a:rPr>
              <a:t>lowercase</a:t>
            </a:r>
            <a:r>
              <a:rPr lang="en">
                <a:latin typeface="Lato"/>
                <a:ea typeface="Lato"/>
                <a:cs typeface="Lato"/>
                <a:sym typeface="Lato"/>
              </a:rPr>
              <a:t> command letter, coordinates you give it are assumed to be relative to the previous coordinate, instead of relative to the origin of the image.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can be very useful when you know the difference between each point better than its absolute position in the overall image.</a:t>
            </a:r>
            <a:endParaRPr>
              <a:latin typeface="Lato"/>
              <a:ea typeface="Lato"/>
              <a:cs typeface="Lato"/>
              <a:sym typeface="La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4356938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4356938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provide more inputs than are needed for a command, the extra inputs overflow into a new command of the same type. For example, if you write a "line to" command, and keep providing pairs of coordinates without a new command letter, it will </a:t>
            </a:r>
            <a:r>
              <a:rPr lang="en">
                <a:latin typeface="Lato"/>
                <a:ea typeface="Lato"/>
                <a:cs typeface="Lato"/>
                <a:sym typeface="Lato"/>
              </a:rPr>
              <a:t>simply </a:t>
            </a:r>
            <a:r>
              <a:rPr lang="en">
                <a:latin typeface="Lato"/>
                <a:ea typeface="Lato"/>
                <a:cs typeface="Lato"/>
                <a:sym typeface="Lato"/>
              </a:rPr>
              <a:t>be parsed as multiple consecutive line commands.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are trying to draw a circle in a path, you unfortunately cannot draw it with only one arc command; you must split it up into multiple. It's usually the clearest and simplest to just draw two semi-circles.</a:t>
            </a:r>
            <a:endParaRPr>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43e173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43e173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43e173c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43e173c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43e173c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43e173c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group is an element that can be used to group together other elements. Once grouped, the elements can be operated on as a whole, just like in any software that has grouping. </a:t>
            </a:r>
            <a:r>
              <a:rPr lang="en">
                <a:latin typeface="Lato"/>
                <a:ea typeface="Lato"/>
                <a:cs typeface="Lato"/>
                <a:sym typeface="Lato"/>
              </a:rPr>
              <a:t>Groups can be nested within each other, allowing a complex hierarchy of visual components.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Style attributes like fill and stroke can be set once, on the group element, and be automatically inherited by all of the children elements. Transformations can be applied to a group to affect all of the children as if they were a single cohesive element.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editing software usually uses groups as a way to make layers that can be toggled on/off.</a:t>
            </a:r>
            <a:endParaRPr>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43e173c5a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43e173c5a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When the opacity attribute is applied to a group, all of its children are drawn as normal before the opacity is applied. If you draw several overlapping shapes with solid/opaque fills and put them in a group with an opacity, they will become translucent together as a cohesive shape, rather than being individually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a useful trick when the shape you need is drawn much more easily with basic shapes than with a multi-part </a:t>
            </a: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element, and you need it to be transparent.</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43e173c5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43e173c5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can be applied to an element to translate, scale, rotate, or skew it. The transformations are applied at (or near) the end of the rendering process, meaning that they will transform the element "as is". That is, any stroke, fill pattern, child shapes, etc will be warped.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attribute takes a series of functions that are applied right to left. Multiple functions of the same type can be specified, and in any order. Arguments can be separated by space or comma.</a:t>
            </a:r>
            <a:endParaRPr>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43e173c5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43e173c5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"translate" function takes an x and y distance (specified the same way as any other unit) to move the object.</a:t>
            </a:r>
            <a:endParaRPr>
              <a:latin typeface="Lato"/>
              <a:ea typeface="Lato"/>
              <a:cs typeface="Lato"/>
              <a:sym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43e173c5a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43e173c5a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"scale" function takes an x and y factor to scale the object by, where 1 is original size, 0.5 is half size, 2 is double size,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y factor is not provided, it is assumed to be the same as the provided x factor; ie, a aspect-ratio-preserving scale.</a:t>
            </a:r>
            <a:endParaRPr>
              <a:latin typeface="Lato"/>
              <a:ea typeface="Lato"/>
              <a:cs typeface="Lato"/>
              <a:sym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43e173c5a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43e173c5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"rotate" function takes an angle to rotate the object by (clockwise, from positive x axis). The function also takes an optional x and y rotation pivot point, which is assumed to be the origin if not provided.</a:t>
            </a:r>
            <a:endParaRPr>
              <a:latin typeface="Lato"/>
              <a:ea typeface="Lato"/>
              <a:cs typeface="Lato"/>
              <a:sym typeface="La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43e173c5a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43e173c5a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"skewX" and "skewY" functions take an angle to horizontally and vertically (respectively) skew the image by. Skewing can be thought of slicing the image (horizontally with skewX or vertically with skewY) and splaying those slices out like a deck of cards.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x skew can be visualized as rotating the vertical axis (counter-clockwise) by an angle, and the y skew as rotating the horizontal axis (clockwise).</a:t>
            </a:r>
            <a:endParaRPr>
              <a:latin typeface="Lato"/>
              <a:ea typeface="Lato"/>
              <a:cs typeface="Lato"/>
              <a:sym typeface="La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643e173c5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43e173c5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t>
            </a:r>
            <a:r>
              <a:rPr lang="en">
                <a:latin typeface="Lato"/>
                <a:ea typeface="Lato"/>
                <a:cs typeface="Lato"/>
                <a:sym typeface="Lato"/>
              </a:rPr>
              <a:t>ransform operations are done relative to the origin of the image. If you wish to transform an element around its center, you unfortunately must go through a tedious process: first translate the object such that its center is at 0,0, apply your rotation/scale/skew, then translate it back to its original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an attribute </a:t>
            </a:r>
            <a:r>
              <a:rPr lang="en">
                <a:highlight>
                  <a:srgbClr val="D9D9D9"/>
                </a:highlight>
                <a:latin typeface="Source Code Pro"/>
                <a:ea typeface="Source Code Pro"/>
                <a:cs typeface="Source Code Pro"/>
                <a:sym typeface="Source Code Pro"/>
              </a:rPr>
              <a:t>transform-origin</a:t>
            </a:r>
            <a:r>
              <a:rPr lang="en">
                <a:latin typeface="Lato"/>
                <a:ea typeface="Lato"/>
                <a:cs typeface="Lato"/>
                <a:sym typeface="Lato"/>
              </a:rPr>
              <a:t> that can change which absolute point the element is transformed around, but unfortunately it is not reliable on all devices and softwares. Also, it only allows you to set the transform origin relative to the viewbox (eg, center of the view), not around the center of a particular element as is often desired.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sometimes it's a good idea to simply draw shapes around the origin from the start, then translate them to the desired location after using a transform on the shape or on a parent group. This also often makes the coordinates more symmetric, making them easier to read and change later.</a:t>
            </a:r>
            <a:endParaRPr>
              <a:latin typeface="Lato"/>
              <a:ea typeface="Lato"/>
              <a:cs typeface="Lato"/>
              <a:sym typeface="La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43e173c5a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43e173c5a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8956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791200" y="1752600"/>
            <a:ext cx="2895600" cy="289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114800" cy="28194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791200" y="1752600"/>
            <a:ext cx="2895600" cy="289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idx="1" type="body"/>
          </p:nvPr>
        </p:nvSpPr>
        <p:spPr>
          <a:xfrm>
            <a:off x="457200" y="1828800"/>
            <a:ext cx="4114800" cy="281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Absolute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1px = 1</a:t>
            </a:r>
            <a:endParaRPr/>
          </a:p>
          <a:p>
            <a:pPr indent="0" lvl="0" marL="0" rtl="0" algn="l">
              <a:spcBef>
                <a:spcPts val="0"/>
              </a:spcBef>
              <a:spcAft>
                <a:spcPts val="0"/>
              </a:spcAft>
              <a:buNone/>
            </a:pPr>
            <a:r>
              <a:rPr lang="en"/>
              <a:t>1in = 96</a:t>
            </a:r>
            <a:endParaRPr/>
          </a:p>
          <a:p>
            <a:pPr indent="0" lvl="0" marL="0" rtl="0" algn="l">
              <a:spcBef>
                <a:spcPts val="0"/>
              </a:spcBef>
              <a:spcAft>
                <a:spcPts val="0"/>
              </a:spcAft>
              <a:buNone/>
            </a:pPr>
            <a:r>
              <a:rPr lang="en"/>
              <a:t>1cm = 37.795</a:t>
            </a:r>
            <a:endParaRPr/>
          </a:p>
          <a:p>
            <a:pPr indent="0" lvl="0" marL="0" rtl="0" algn="l">
              <a:spcBef>
                <a:spcPts val="0"/>
              </a:spcBef>
              <a:spcAft>
                <a:spcPts val="0"/>
              </a:spcAft>
              <a:buNone/>
            </a:pPr>
            <a:r>
              <a:rPr lang="en"/>
              <a:t>1pt = 1.333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Relative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1em = current font size</a:t>
            </a:r>
            <a:endParaRPr/>
          </a:p>
        </p:txBody>
      </p:sp>
      <p:sp>
        <p:nvSpPr>
          <p:cNvPr id="102" name="Google Shape;102;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03" name="Google Shape;103;p1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x y width height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70 60 100 75</a:t>
            </a:r>
            <a:r>
              <a:rPr lang="en">
                <a:solidFill>
                  <a:schemeClr val="accent4"/>
                </a:solidFill>
              </a:rPr>
              <a:t>"</a:t>
            </a:r>
            <a:endParaRPr>
              <a:solidFill>
                <a:schemeClr val="accent4"/>
              </a:solidFill>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4in</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3in</a:t>
            </a:r>
            <a:r>
              <a:rPr lang="en">
                <a:solidFill>
                  <a:schemeClr val="accent4"/>
                </a:solidFill>
              </a:rPr>
              <a:t>"</a:t>
            </a:r>
            <a:endParaRPr>
              <a:solidFill>
                <a:schemeClr val="accent4"/>
              </a:solidFill>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791200" y="1905000"/>
            <a:ext cx="2895600" cy="251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endParaRPr>
              <a:solidFill>
                <a:schemeClr val="accent4"/>
              </a:solidFill>
            </a:endParaRPr>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24" name="Google Shape;124;p20"/>
          <p:cNvPicPr preferRelativeResize="0"/>
          <p:nvPr/>
        </p:nvPicPr>
        <p:blipFill>
          <a:blip r:embed="rId3">
            <a:alphaModFix/>
          </a:blip>
          <a:stretch>
            <a:fillRect/>
          </a:stretch>
        </p:blipFill>
        <p:spPr>
          <a:xfrm>
            <a:off x="5791200" y="1752600"/>
            <a:ext cx="2895600" cy="289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30" name="Google Shape;130;p21"/>
          <p:cNvGraphicFramePr/>
          <p:nvPr/>
        </p:nvGraphicFramePr>
        <p:xfrm>
          <a:off x="451325" y="1594100"/>
          <a:ext cx="3000000" cy="3000000"/>
        </p:xfrm>
        <a:graphic>
          <a:graphicData uri="http://schemas.openxmlformats.org/drawingml/2006/table">
            <a:tbl>
              <a:tblPr>
                <a:noFill/>
                <a:tableStyleId>{04EEB3FE-0244-482D-A161-060178205435}</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31" name="Google Shape;131;p21"/>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opacity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37" name="Google Shape;137;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38" name="Google Shape;138;p2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&lt;!-- 1 --&gt;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&lt;!-- 2 --&gt;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&lt;!-- 3 --&gt;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p:txBody>
      </p:sp>
      <p:sp>
        <p:nvSpPr>
          <p:cNvPr id="144" name="Google Shape;144;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45" name="Google Shape;145;p2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 Shapes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endParaRPr>
              <a:solidFill>
                <a:schemeClr val="accent1"/>
              </a:solidFill>
            </a:endParaRPr>
          </a:p>
          <a:p>
            <a:pPr indent="0" lvl="0" marL="457200" rtl="0" algn="l">
              <a:spcBef>
                <a:spcPts val="0"/>
              </a:spcBef>
              <a:spcAft>
                <a:spcPts val="0"/>
              </a:spcAft>
              <a:buNone/>
            </a:pPr>
            <a:r>
              <a:rPr lang="en">
                <a:solidFill>
                  <a:schemeClr val="accent2"/>
                </a:solidFill>
              </a:rPr>
              <a:t>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6" name="Google Shape;156;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7" name="Google Shape;157;p2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63" name="Google Shape;163;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64" name="Google Shape;164;p2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circle</a:t>
            </a:r>
            <a:endParaRPr>
              <a:solidFill>
                <a:schemeClr val="accent1"/>
              </a:solidFill>
            </a:endParaRPr>
          </a:p>
          <a:p>
            <a:pPr indent="0" lvl="0" marL="457200" rtl="0" algn="l">
              <a:spcBef>
                <a:spcPts val="0"/>
              </a:spcBef>
              <a:spcAft>
                <a:spcPts val="0"/>
              </a:spcAft>
              <a:buNone/>
            </a:pPr>
            <a:r>
              <a:rPr lang="en">
                <a:solidFill>
                  <a:schemeClr val="accent2"/>
                </a:solidFill>
              </a:rPr>
              <a:t>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0" name="Google Shape;170;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71" name="Google Shape;171;p2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ellipse</a:t>
            </a:r>
            <a:endParaRPr>
              <a:solidFill>
                <a:schemeClr val="accent1"/>
              </a:solidFill>
            </a:endParaRPr>
          </a:p>
          <a:p>
            <a:pPr indent="0" lvl="0" marL="457200" rtl="0" algn="l">
              <a:spcBef>
                <a:spcPts val="0"/>
              </a:spcBef>
              <a:spcAft>
                <a:spcPts val="0"/>
              </a:spcAft>
              <a:buNone/>
            </a:pPr>
            <a:r>
              <a:rPr lang="en">
                <a:solidFill>
                  <a:schemeClr val="accent2"/>
                </a:solidFill>
              </a:rPr>
              <a:t>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7" name="Google Shape;177;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78" name="Google Shape;178;p2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line</a:t>
            </a:r>
            <a:endParaRPr>
              <a:solidFill>
                <a:schemeClr val="accent1"/>
              </a:solidFill>
            </a:endParaRPr>
          </a:p>
          <a:p>
            <a:pPr indent="0" lvl="0" marL="457200" rtl="0" algn="l">
              <a:spcBef>
                <a:spcPts val="0"/>
              </a:spcBef>
              <a:spcAft>
                <a:spcPts val="0"/>
              </a:spcAft>
              <a:buNone/>
            </a:pPr>
            <a:r>
              <a:rPr lang="en">
                <a:solidFill>
                  <a:schemeClr val="accent2"/>
                </a:solidFill>
              </a:rPr>
              <a:t>x1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x2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84" name="Google Shape;184;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85" name="Google Shape;185;p2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idx="1" type="body"/>
          </p:nvPr>
        </p:nvSpPr>
        <p:spPr>
          <a:xfrm>
            <a:off x="457200" y="2286000"/>
            <a:ext cx="4114800" cy="18288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polygon/polyline</a:t>
            </a:r>
            <a:endParaRPr>
              <a:solidFill>
                <a:schemeClr val="accent1"/>
              </a:solidFill>
            </a:endParaRPr>
          </a:p>
          <a:p>
            <a:pPr indent="457200" lvl="0" marL="0" rtl="0" algn="l">
              <a:spcBef>
                <a:spcPts val="0"/>
              </a:spcBef>
              <a:spcAft>
                <a:spcPts val="0"/>
              </a:spcAft>
              <a:buNone/>
            </a:pPr>
            <a:r>
              <a:rPr lang="en">
                <a:solidFill>
                  <a:schemeClr val="accent2"/>
                </a:solidFill>
              </a:rPr>
              <a:t>points</a:t>
            </a:r>
            <a:r>
              <a:rPr lang="en">
                <a:solidFill>
                  <a:schemeClr val="accent4"/>
                </a:solidFill>
              </a:rPr>
              <a:t>="</a:t>
            </a:r>
            <a:r>
              <a:rPr lang="en">
                <a:solidFill>
                  <a:schemeClr val="accent3"/>
                </a:solidFill>
              </a:rPr>
              <a:t>... x y x y ...</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91" name="Google Shape;191;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92" name="Google Shape;192;p30"/>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98" name="Google Shape;198;p31"/>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09" name="Google Shape;209;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10" name="Google Shape;210;p3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butt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square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6" name="Google Shape;216;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7" name="Google Shape;217;p3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miter</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bevel</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23" name="Google Shape;223;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24" name="Google Shape;224;p3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idx="1" type="body"/>
          </p:nvPr>
        </p:nvSpPr>
        <p:spPr>
          <a:xfrm>
            <a:off x="457200" y="2286000"/>
            <a:ext cx="4114800" cy="182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d g d g ...</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20 10 5 10</a:t>
            </a:r>
            <a:r>
              <a:rPr lang="en">
                <a:solidFill>
                  <a:schemeClr val="accent4"/>
                </a:solidFill>
              </a:rPr>
              <a:t>"</a:t>
            </a:r>
            <a:endParaRPr>
              <a:solidFill>
                <a:schemeClr val="accent4"/>
              </a:solidFill>
            </a:endParaRPr>
          </a:p>
        </p:txBody>
      </p:sp>
      <p:sp>
        <p:nvSpPr>
          <p:cNvPr id="230" name="Google Shape;230;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31" name="Google Shape;231;p3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p:txBody>
      </p:sp>
      <p:sp>
        <p:nvSpPr>
          <p:cNvPr id="237" name="Google Shape;237;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8" name="Google Shape;238;p3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p:txBody>
      </p:sp>
      <p:sp>
        <p:nvSpPr>
          <p:cNvPr id="244" name="Google Shape;244;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5" name="Google Shape;245;p3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51" name="Google Shape;251;p39"/>
          <p:cNvPicPr preferRelativeResize="0"/>
          <p:nvPr/>
        </p:nvPicPr>
        <p:blipFill rotWithShape="1">
          <a:blip r:embed="rId3">
            <a:alphaModFix/>
          </a:blip>
          <a:srcRect b="0" l="248" r="258" t="0"/>
          <a:stretch/>
        </p:blipFill>
        <p:spPr>
          <a:xfrm>
            <a:off x="2695575" y="1371600"/>
            <a:ext cx="3752850" cy="3771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457200" rtl="0" algn="l">
              <a:spcBef>
                <a:spcPts val="0"/>
              </a:spcBef>
              <a:spcAft>
                <a:spcPts val="0"/>
              </a:spcAft>
              <a:buNone/>
            </a:pPr>
            <a:r>
              <a:rPr lang="en">
                <a:solidFill>
                  <a:schemeClr val="accent2"/>
                </a:solidFill>
              </a:rPr>
              <a:t>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457200" lvl="0" marL="0" rtl="0" algn="l">
              <a:spcBef>
                <a:spcPts val="0"/>
              </a:spcBef>
              <a:spcAft>
                <a:spcPts val="0"/>
              </a:spcAft>
              <a:buNone/>
            </a:pPr>
            <a:r>
              <a:rPr lang="en"/>
              <a:t>Text</a:t>
            </a:r>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62" name="Google Shape;262;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63" name="Google Shape;263;p4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font-family</a:t>
            </a:r>
            <a:r>
              <a:rPr lang="en">
                <a:solidFill>
                  <a:schemeClr val="accent4"/>
                </a:solidFill>
              </a:rPr>
              <a:t>="</a:t>
            </a:r>
            <a:r>
              <a:rPr lang="en">
                <a:solidFill>
                  <a:schemeClr val="accent3"/>
                </a:solidFill>
              </a:rPr>
              <a:t>Montserrat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font-size</a:t>
            </a:r>
            <a:r>
              <a:rPr lang="en">
                <a:solidFill>
                  <a:schemeClr val="accent4"/>
                </a:solidFill>
              </a:rPr>
              <a:t>="</a:t>
            </a:r>
            <a:r>
              <a:rPr lang="en">
                <a:solidFill>
                  <a:schemeClr val="accent3"/>
                </a:solidFill>
              </a:rPr>
              <a:t>16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font-weight</a:t>
            </a:r>
            <a:r>
              <a:rPr lang="en">
                <a:solidFill>
                  <a:schemeClr val="accent4"/>
                </a:solidFill>
              </a:rPr>
              <a:t>="</a:t>
            </a:r>
            <a:r>
              <a:rPr lang="en">
                <a:solidFill>
                  <a:schemeClr val="accent3"/>
                </a:solidFill>
              </a:rPr>
              <a:t>bold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font-style</a:t>
            </a:r>
            <a:r>
              <a:rPr lang="en">
                <a:solidFill>
                  <a:schemeClr val="accent4"/>
                </a:solidFill>
              </a:rPr>
              <a:t>="</a:t>
            </a:r>
            <a:r>
              <a:rPr lang="en">
                <a:solidFill>
                  <a:schemeClr val="accent3"/>
                </a:solidFill>
              </a:rPr>
              <a:t>italic</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text-decoration</a:t>
            </a:r>
            <a:r>
              <a:rPr lang="en">
                <a:solidFill>
                  <a:schemeClr val="accent4"/>
                </a:solidFill>
              </a:rPr>
              <a:t>="</a:t>
            </a:r>
            <a:r>
              <a:rPr lang="en">
                <a:solidFill>
                  <a:schemeClr val="accent3"/>
                </a:solidFill>
              </a:rPr>
              <a:t>underline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p:txBody>
      </p:sp>
      <p:sp>
        <p:nvSpPr>
          <p:cNvPr id="269" name="Google Shape;269;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70" name="Google Shape;270;p4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start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end</a:t>
            </a:r>
            <a:r>
              <a:rPr lang="en">
                <a:solidFill>
                  <a:schemeClr val="accent4"/>
                </a:solidFill>
              </a:rPr>
              <a:t>"</a:t>
            </a:r>
            <a:endParaRPr>
              <a:solidFill>
                <a:schemeClr val="accent4"/>
              </a:solidFill>
            </a:endParaRPr>
          </a:p>
        </p:txBody>
      </p:sp>
      <p:sp>
        <p:nvSpPr>
          <p:cNvPr id="276" name="Google Shape;276;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77" name="Google Shape;277;p4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baseline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hanging</a:t>
            </a:r>
            <a:r>
              <a:rPr lang="en">
                <a:solidFill>
                  <a:schemeClr val="accent4"/>
                </a:solidFill>
              </a:rPr>
              <a:t>"</a:t>
            </a:r>
            <a:endParaRPr>
              <a:solidFill>
                <a:schemeClr val="accent4"/>
              </a:solidFill>
            </a:endParaRPr>
          </a:p>
        </p:txBody>
      </p:sp>
      <p:sp>
        <p:nvSpPr>
          <p:cNvPr id="283" name="Google Shape;283;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84" name="Google Shape;284;p4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a:p>
            <a:pPr indent="0" lvl="0" marL="457200" rtl="0" algn="l">
              <a:spcBef>
                <a:spcPts val="0"/>
              </a:spcBef>
              <a:spcAft>
                <a:spcPts val="0"/>
              </a:spcAft>
              <a:buNone/>
            </a:pPr>
            <a:r>
              <a:rPr lang="en"/>
              <a:t>grumpy</a:t>
            </a:r>
            <a:endParaRPr/>
          </a:p>
          <a:p>
            <a:pPr indent="0" lvl="0" marL="457200" rtl="0" algn="l">
              <a:spcBef>
                <a:spcPts val="0"/>
              </a:spcBef>
              <a:spcAft>
                <a:spcPts val="0"/>
              </a:spcAft>
              <a:buNone/>
            </a:pPr>
            <a:r>
              <a:rPr lang="en">
                <a:solidFill>
                  <a:schemeClr val="accent4"/>
                </a:solidFill>
              </a:rPr>
              <a:t>&lt;</a:t>
            </a:r>
            <a:r>
              <a:rPr lang="en">
                <a:solidFill>
                  <a:schemeClr val="accent1"/>
                </a:solidFill>
              </a:rPr>
              <a:t>tspan</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#e91e63</a:t>
            </a:r>
            <a:r>
              <a:rPr lang="en">
                <a:solidFill>
                  <a:schemeClr val="accent4"/>
                </a:solidFill>
              </a:rPr>
              <a:t>"&gt;</a:t>
            </a:r>
            <a:endParaRPr>
              <a:solidFill>
                <a:schemeClr val="accent4"/>
              </a:solidFill>
            </a:endParaRPr>
          </a:p>
          <a:p>
            <a:pPr indent="457200" lvl="0" marL="457200" rtl="0" algn="l">
              <a:spcBef>
                <a:spcPts val="0"/>
              </a:spcBef>
              <a:spcAft>
                <a:spcPts val="0"/>
              </a:spcAft>
              <a:buNone/>
            </a:pPr>
            <a:r>
              <a:rPr lang="en"/>
              <a:t>cat</a:t>
            </a:r>
            <a:endParaRPr/>
          </a:p>
          <a:p>
            <a:pPr indent="0" lvl="0" marL="457200" rtl="0" algn="l">
              <a:spcBef>
                <a:spcPts val="0"/>
              </a:spcBef>
              <a:spcAft>
                <a:spcPts val="0"/>
              </a:spcAft>
              <a:buNone/>
            </a:pPr>
            <a:r>
              <a:rPr lang="en">
                <a:solidFill>
                  <a:schemeClr val="accent4"/>
                </a:solidFill>
              </a:rPr>
              <a:t>&lt;/</a:t>
            </a:r>
            <a:r>
              <a:rPr lang="en">
                <a:solidFill>
                  <a:schemeClr val="accent1"/>
                </a:solidFill>
              </a:rPr>
              <a:t>tspan</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90" name="Google Shape;290;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91" name="Google Shape;291;p4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super</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sub</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dy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97" name="Google Shape;297;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98" name="Google Shape;298;p4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3</a:t>
            </a:r>
            <a:endParaRPr/>
          </a:p>
        </p:txBody>
      </p:sp>
      <p:pic>
        <p:nvPicPr>
          <p:cNvPr id="304" name="Google Shape;304;p47"/>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4"/>
                </a:solidFill>
              </a:rPr>
              <a:t>	</a:t>
            </a:r>
            <a:r>
              <a:rPr lang="en">
                <a:solidFill>
                  <a:schemeClr val="accent2"/>
                </a:solidFill>
              </a:rPr>
              <a:t>d</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315" name="Google Shape;315;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16" name="Google Shape;316;p4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idx="1" type="body"/>
          </p:nvPr>
        </p:nvSpPr>
        <p:spPr>
          <a:xfrm>
            <a:off x="457200" y="1828800"/>
            <a:ext cx="8229600" cy="28956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50 50 L 100 100 C 75 100, 50 75, 50 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50,50 L 100,100 C 75,100 50,75 50,50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 50</a:t>
            </a:r>
            <a:endParaRPr>
              <a:solidFill>
                <a:schemeClr val="accent3"/>
              </a:solidFill>
            </a:endParaRPr>
          </a:p>
          <a:p>
            <a:pPr indent="0" lvl="0" marL="0" rtl="0" algn="l">
              <a:spcBef>
                <a:spcPts val="0"/>
              </a:spcBef>
              <a:spcAft>
                <a:spcPts val="0"/>
              </a:spcAft>
              <a:buNone/>
            </a:pPr>
            <a:r>
              <a:rPr lang="en">
                <a:solidFill>
                  <a:schemeClr val="accent3"/>
                </a:solidFill>
              </a:rPr>
              <a:t>L 100 100</a:t>
            </a:r>
            <a:endParaRPr>
              <a:solidFill>
                <a:schemeClr val="accent3"/>
              </a:solidFill>
            </a:endParaRPr>
          </a:p>
          <a:p>
            <a:pPr indent="0" lvl="0" marL="0" rtl="0" algn="l">
              <a:spcBef>
                <a:spcPts val="0"/>
              </a:spcBef>
              <a:spcAft>
                <a:spcPts val="0"/>
              </a:spcAft>
              <a:buNone/>
            </a:pPr>
            <a:r>
              <a:rPr lang="en">
                <a:solidFill>
                  <a:schemeClr val="accent3"/>
                </a:solidFill>
              </a:rPr>
              <a:t>C 75 100 50 75 50 50</a:t>
            </a:r>
            <a:endParaRPr>
              <a:solidFill>
                <a:schemeClr val="accent3"/>
              </a:solidFill>
            </a:endParaRPr>
          </a:p>
        </p:txBody>
      </p:sp>
      <p:sp>
        <p:nvSpPr>
          <p:cNvPr id="322" name="Google Shape;322;p5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x y</a:t>
            </a:r>
            <a:endParaRPr>
              <a:solidFill>
                <a:schemeClr val="accent3"/>
              </a:solidFill>
            </a:endParaRPr>
          </a:p>
        </p:txBody>
      </p:sp>
      <p:sp>
        <p:nvSpPr>
          <p:cNvPr id="328" name="Google Shape;328;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29" name="Google Shape;329;p5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L</a:t>
            </a:r>
            <a:r>
              <a:rPr lang="en">
                <a:solidFill>
                  <a:schemeClr val="accent3"/>
                </a:solidFill>
              </a:rPr>
              <a:t>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 x</a:t>
            </a:r>
            <a:endParaRPr>
              <a:solidFill>
                <a:schemeClr val="accent3"/>
              </a:solidFill>
            </a:endParaRPr>
          </a:p>
          <a:p>
            <a:pPr indent="0" lvl="0" marL="0" rtl="0" algn="l">
              <a:spcBef>
                <a:spcPts val="0"/>
              </a:spcBef>
              <a:spcAft>
                <a:spcPts val="0"/>
              </a:spcAft>
              <a:buNone/>
            </a:pPr>
            <a:r>
              <a:rPr lang="en">
                <a:solidFill>
                  <a:schemeClr val="accent3"/>
                </a:solidFill>
              </a:rPr>
              <a:t>V y</a:t>
            </a:r>
            <a:endParaRPr>
              <a:solidFill>
                <a:schemeClr val="accent3"/>
              </a:solidFill>
            </a:endParaRPr>
          </a:p>
        </p:txBody>
      </p:sp>
      <p:sp>
        <p:nvSpPr>
          <p:cNvPr id="335" name="Google Shape;335;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36" name="Google Shape;336;p5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L 45 45</a:t>
            </a:r>
            <a:endParaRPr>
              <a:solidFill>
                <a:schemeClr val="accent3"/>
              </a:solidFill>
            </a:endParaRPr>
          </a:p>
          <a:p>
            <a:pPr indent="0" lvl="0" marL="0" rtl="0" algn="l">
              <a:spcBef>
                <a:spcPts val="0"/>
              </a:spcBef>
              <a:spcAft>
                <a:spcPts val="0"/>
              </a:spcAft>
              <a:buNone/>
            </a:pPr>
            <a:r>
              <a:rPr lang="en">
                <a:solidFill>
                  <a:schemeClr val="accent3"/>
                </a:solidFill>
              </a:rPr>
              <a:t>M 55 55</a:t>
            </a:r>
            <a:endParaRPr>
              <a:solidFill>
                <a:schemeClr val="accent3"/>
              </a:solidFill>
            </a:endParaRPr>
          </a:p>
          <a:p>
            <a:pPr indent="0" lvl="0" marL="0" rtl="0" algn="l">
              <a:spcBef>
                <a:spcPts val="0"/>
              </a:spcBef>
              <a:spcAft>
                <a:spcPts val="0"/>
              </a:spcAft>
              <a:buNone/>
            </a:pPr>
            <a:r>
              <a:rPr lang="en">
                <a:solidFill>
                  <a:schemeClr val="accent3"/>
                </a:solidFill>
              </a:rPr>
              <a:t>L 75 75</a:t>
            </a:r>
            <a:endParaRPr>
              <a:solidFill>
                <a:schemeClr val="accent3"/>
              </a:solidFill>
            </a:endParaRPr>
          </a:p>
          <a:p>
            <a:pPr indent="0" lvl="0" marL="0" rtl="0" algn="l">
              <a:spcBef>
                <a:spcPts val="0"/>
              </a:spcBef>
              <a:spcAft>
                <a:spcPts val="0"/>
              </a:spcAft>
              <a:buNone/>
            </a:pPr>
            <a:r>
              <a:rPr lang="en">
                <a:solidFill>
                  <a:schemeClr val="accent3"/>
                </a:solidFill>
              </a:rPr>
              <a:t>L 45 80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42" name="Google Shape;342;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43" name="Google Shape;343;p5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A 50 50 0 0 1 65 75</a:t>
            </a:r>
            <a:endParaRPr>
              <a:solidFill>
                <a:schemeClr val="accent3"/>
              </a:solidFill>
            </a:endParaRPr>
          </a:p>
        </p:txBody>
      </p:sp>
      <p:sp>
        <p:nvSpPr>
          <p:cNvPr id="349" name="Google Shape;349;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50" name="Google Shape;350;p5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56" name="Google Shape;356;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rotation</a:t>
            </a:r>
            <a:endParaRPr/>
          </a:p>
        </p:txBody>
      </p:sp>
      <p:pic>
        <p:nvPicPr>
          <p:cNvPr id="357" name="Google Shape;357;p5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63" name="Google Shape;363;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64" name="Google Shape;364;p5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a:t>
            </a:r>
            <a:r>
              <a:rPr lang="en">
                <a:solidFill>
                  <a:schemeClr val="accent3"/>
                </a:solidFill>
              </a:rPr>
              <a:t> a b c d x y</a:t>
            </a:r>
            <a:endParaRPr>
              <a:solidFill>
                <a:schemeClr val="accent3"/>
              </a:solidFill>
            </a:endParaRPr>
          </a:p>
        </p:txBody>
      </p:sp>
      <p:sp>
        <p:nvSpPr>
          <p:cNvPr id="370" name="Google Shape;370;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71" name="Google Shape;371;p5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a:t>
            </a:r>
            <a:r>
              <a:rPr lang="en">
                <a:solidFill>
                  <a:schemeClr val="accent3"/>
                </a:solidFill>
              </a:rPr>
              <a:t> c d x y</a:t>
            </a:r>
            <a:endParaRPr>
              <a:solidFill>
                <a:schemeClr val="accent3"/>
              </a:solidFill>
            </a:endParaRPr>
          </a:p>
        </p:txBody>
      </p:sp>
      <p:sp>
        <p:nvSpPr>
          <p:cNvPr id="377" name="Google Shape;377;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78" name="Google Shape;378;p5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Q</a:t>
            </a:r>
            <a:r>
              <a:rPr lang="en">
                <a:solidFill>
                  <a:schemeClr val="accent3"/>
                </a:solidFill>
              </a:rPr>
              <a:t> i j x y</a:t>
            </a:r>
            <a:endParaRPr>
              <a:solidFill>
                <a:schemeClr val="accent3"/>
              </a:solidFill>
            </a:endParaRPr>
          </a:p>
        </p:txBody>
      </p:sp>
      <p:sp>
        <p:nvSpPr>
          <p:cNvPr id="384" name="Google Shape;384;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85" name="Google Shape;385;p5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solidFill>
                  <a:schemeClr val="accent3"/>
                </a:solidFill>
              </a:rPr>
              <a:t> x y</a:t>
            </a:r>
            <a:endParaRPr>
              <a:solidFill>
                <a:schemeClr val="accent3"/>
              </a:solidFill>
            </a:endParaRPr>
          </a:p>
        </p:txBody>
      </p:sp>
      <p:sp>
        <p:nvSpPr>
          <p:cNvPr id="391" name="Google Shape;391;p6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392" name="Google Shape;392;p60"/>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1"/>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h 50</a:t>
            </a:r>
            <a:endParaRPr>
              <a:solidFill>
                <a:schemeClr val="accent3"/>
              </a:solidFill>
            </a:endParaRPr>
          </a:p>
          <a:p>
            <a:pPr indent="0" lvl="0" marL="0" rtl="0" algn="l">
              <a:spcBef>
                <a:spcPts val="0"/>
              </a:spcBef>
              <a:spcAft>
                <a:spcPts val="0"/>
              </a:spcAft>
              <a:buNone/>
            </a:pPr>
            <a:r>
              <a:rPr lang="en">
                <a:solidFill>
                  <a:schemeClr val="accent3"/>
                </a:solidFill>
              </a:rPr>
              <a:t>v 30</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98" name="Google Shape;398;p6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coordinates</a:t>
            </a:r>
            <a:endParaRPr/>
          </a:p>
        </p:txBody>
      </p:sp>
      <p:pic>
        <p:nvPicPr>
          <p:cNvPr id="399" name="Google Shape;399;p61"/>
          <p:cNvPicPr preferRelativeResize="0"/>
          <p:nvPr/>
        </p:nvPicPr>
        <p:blipFill>
          <a:blip r:embed="rId3">
            <a:alphaModFix/>
          </a:blip>
          <a:stretch>
            <a:fillRect/>
          </a:stretch>
        </p:blipFill>
        <p:spPr>
          <a:xfrm>
            <a:off x="5791200" y="1752600"/>
            <a:ext cx="2895600" cy="2895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			M 65 55</a:t>
            </a:r>
            <a:endParaRPr>
              <a:solidFill>
                <a:schemeClr val="accent3"/>
              </a:solidFill>
            </a:endParaRPr>
          </a:p>
          <a:p>
            <a:pPr indent="0" lvl="0" marL="0" rtl="0" algn="l">
              <a:spcBef>
                <a:spcPts val="0"/>
              </a:spcBef>
              <a:spcAft>
                <a:spcPts val="0"/>
              </a:spcAft>
              <a:buNone/>
            </a:pPr>
            <a:r>
              <a:rPr lang="en">
                <a:solidFill>
                  <a:schemeClr val="accent3"/>
                </a:solidFill>
              </a:rPr>
              <a:t>l 20 0			A 10 10 0 0 1 65 75</a:t>
            </a:r>
            <a:endParaRPr>
              <a:solidFill>
                <a:schemeClr val="accent3"/>
              </a:solidFill>
            </a:endParaRPr>
          </a:p>
          <a:p>
            <a:pPr indent="0" lvl="0" marL="0" rtl="0" algn="l">
              <a:spcBef>
                <a:spcPts val="0"/>
              </a:spcBef>
              <a:spcAft>
                <a:spcPts val="0"/>
              </a:spcAft>
              <a:buNone/>
            </a:pPr>
            <a:r>
              <a:rPr lang="en">
                <a:solidFill>
                  <a:schemeClr val="accent3"/>
                </a:solidFill>
              </a:rPr>
              <a:t>  0 20			</a:t>
            </a:r>
            <a:r>
              <a:rPr lang="en">
                <a:solidFill>
                  <a:schemeClr val="accent3"/>
                </a:solidFill>
              </a:rPr>
              <a:t>A 10 10 0 0 1</a:t>
            </a:r>
            <a:endParaRPr>
              <a:solidFill>
                <a:schemeClr val="accent3"/>
              </a:solidFill>
            </a:endParaRPr>
          </a:p>
          <a:p>
            <a:pPr indent="0" lvl="0" marL="0" rtl="0" algn="l">
              <a:spcBef>
                <a:spcPts val="0"/>
              </a:spcBef>
              <a:spcAft>
                <a:spcPts val="0"/>
              </a:spcAft>
              <a:buNone/>
            </a:pPr>
            <a:r>
              <a:rPr lang="en">
                <a:solidFill>
                  <a:schemeClr val="accent3"/>
                </a:solidFill>
              </a:rPr>
              <a:t>  65 55			z</a:t>
            </a:r>
            <a:endParaRPr>
              <a:solidFill>
                <a:schemeClr val="accent3"/>
              </a:solidFill>
            </a:endParaRPr>
          </a:p>
          <a:p>
            <a:pPr indent="0" lvl="0" marL="0" rtl="0" algn="l">
              <a:spcBef>
                <a:spcPts val="0"/>
              </a:spcBef>
              <a:spcAft>
                <a:spcPts val="0"/>
              </a:spcAft>
              <a:buNone/>
            </a:pPr>
            <a:r>
              <a:rPr lang="en">
                <a:solidFill>
                  <a:schemeClr val="accent3"/>
                </a:solidFill>
              </a:rPr>
              <a:t>  </a:t>
            </a:r>
            <a:r>
              <a:rPr lang="en">
                <a:solidFill>
                  <a:schemeClr val="accent3"/>
                </a:solidFill>
              </a:rPr>
              <a:t>-20 0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405" name="Google Shape;405;p6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Quirks</a:t>
            </a:r>
            <a:endParaRPr/>
          </a:p>
        </p:txBody>
      </p:sp>
      <p:pic>
        <p:nvPicPr>
          <p:cNvPr id="406" name="Google Shape;406;p6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4</a:t>
            </a:r>
            <a:endParaRPr/>
          </a:p>
        </p:txBody>
      </p:sp>
      <p:pic>
        <p:nvPicPr>
          <p:cNvPr id="412" name="Google Shape;412;p6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 &amp; Transforms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a:t>
            </a:r>
            <a:endParaRPr/>
          </a:p>
        </p:txBody>
      </p:sp>
      <p:sp>
        <p:nvSpPr>
          <p:cNvPr id="423" name="Google Shape;423;p65"/>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a:t>
            </a:r>
            <a:endParaRPr>
              <a:solidFill>
                <a:schemeClr val="accent4"/>
              </a:solidFill>
            </a:endParaRPr>
          </a:p>
          <a:p>
            <a:pPr indent="457200" lvl="0" marL="0" rtl="0" algn="l">
              <a:spcBef>
                <a:spcPts val="0"/>
              </a:spcBef>
              <a:spcAft>
                <a:spcPts val="0"/>
              </a:spcAft>
              <a:buNone/>
            </a:pPr>
            <a:r>
              <a:rPr lang="en">
                <a:solidFill>
                  <a:schemeClr val="accent4"/>
                </a:solidFill>
              </a:rPr>
              <a:t>&lt;</a:t>
            </a:r>
            <a:r>
              <a:rPr lang="en">
                <a:solidFill>
                  <a:schemeClr val="accent1"/>
                </a:solidFill>
              </a:rPr>
              <a:t>polygon</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24" name="Google Shape;424;p65"/>
          <p:cNvPicPr preferRelativeResize="0"/>
          <p:nvPr/>
        </p:nvPicPr>
        <p:blipFill>
          <a:blip r:embed="rId3">
            <a:alphaModFix/>
          </a:blip>
          <a:stretch>
            <a:fillRect/>
          </a:stretch>
        </p:blipFill>
        <p:spPr>
          <a:xfrm>
            <a:off x="5791200" y="1752600"/>
            <a:ext cx="2895600" cy="2895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opacity</a:t>
            </a:r>
            <a:endParaRPr/>
          </a:p>
        </p:txBody>
      </p:sp>
      <p:sp>
        <p:nvSpPr>
          <p:cNvPr id="430" name="Google Shape;430;p66"/>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circle</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31" name="Google Shape;431;p6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78" name="Google Shape;78;p13"/>
          <p:cNvSpPr txBox="1"/>
          <p:nvPr>
            <p:ph idx="1" type="body"/>
          </p:nvPr>
        </p:nvSpPr>
        <p:spPr>
          <a:xfrm>
            <a:off x="457200" y="1828800"/>
            <a:ext cx="8229600" cy="28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457200" rtl="0" algn="l">
              <a:spcBef>
                <a:spcPts val="0"/>
              </a:spcBef>
              <a:spcAft>
                <a:spcPts val="0"/>
              </a:spcAft>
              <a:buNone/>
            </a:pPr>
            <a:r>
              <a:rPr lang="en">
                <a:solidFill>
                  <a:schemeClr val="accent2"/>
                </a:solidFill>
              </a:rPr>
              <a:t>xmlns</a:t>
            </a:r>
            <a:r>
              <a:rPr lang="en">
                <a:solidFill>
                  <a:schemeClr val="accent4"/>
                </a:solidFill>
              </a:rPr>
              <a:t>="</a:t>
            </a:r>
            <a:r>
              <a:rPr lang="en">
                <a:solidFill>
                  <a:schemeClr val="accent3"/>
                </a:solidFill>
              </a:rPr>
              <a:t>http://www.w3.org/2000/svg</a:t>
            </a:r>
            <a:r>
              <a:rPr lang="en"/>
              <a:t>"</a:t>
            </a:r>
            <a:endParaRPr/>
          </a:p>
          <a:p>
            <a:pPr indent="0" lvl="0" marL="45720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a:t>
            </a:r>
            <a:endParaRPr/>
          </a:p>
        </p:txBody>
      </p:sp>
      <p:sp>
        <p:nvSpPr>
          <p:cNvPr id="437" name="Google Shape;437;p67"/>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 </a:t>
            </a:r>
            <a:r>
              <a:rPr lang="en">
                <a:solidFill>
                  <a:schemeClr val="accent2"/>
                </a:solidFill>
              </a:rPr>
              <a:t>t</a:t>
            </a:r>
            <a:r>
              <a:rPr lang="en">
                <a:solidFill>
                  <a:schemeClr val="accent2"/>
                </a:solidFill>
              </a:rPr>
              <a:t>ransform</a:t>
            </a:r>
            <a:r>
              <a:rPr lang="en">
                <a:solidFill>
                  <a:schemeClr val="accent4"/>
                </a:solidFill>
              </a:rPr>
              <a:t>="</a:t>
            </a:r>
            <a:r>
              <a:rPr lang="en">
                <a:solidFill>
                  <a:schemeClr val="accent3"/>
                </a:solidFill>
              </a:rPr>
              <a:t>...</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a:t>
            </a:r>
            <a:r>
              <a:rPr lang="en">
                <a:solidFill>
                  <a:schemeClr val="accent3"/>
                </a:solidFill>
              </a:rPr>
              <a:t>last() third() second() first()</a:t>
            </a:r>
            <a:r>
              <a:rPr lang="en">
                <a:solidFill>
                  <a:schemeClr val="accent4"/>
                </a:solidFill>
              </a:rPr>
              <a:t>"</a:t>
            </a:r>
            <a:endParaRPr>
              <a:solidFill>
                <a:schemeClr val="accent3"/>
              </a:solidFill>
            </a:endParaRPr>
          </a:p>
        </p:txBody>
      </p:sp>
      <p:pic>
        <p:nvPicPr>
          <p:cNvPr id="438" name="Google Shape;438;p6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translate</a:t>
            </a:r>
            <a:endParaRPr/>
          </a:p>
        </p:txBody>
      </p:sp>
      <p:sp>
        <p:nvSpPr>
          <p:cNvPr id="444" name="Google Shape;444;p68"/>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translate(dx,dy)</a:t>
            </a:r>
            <a:endParaRPr>
              <a:solidFill>
                <a:schemeClr val="accent3"/>
              </a:solidFill>
            </a:endParaRPr>
          </a:p>
        </p:txBody>
      </p:sp>
      <p:pic>
        <p:nvPicPr>
          <p:cNvPr id="445" name="Google Shape;445;p6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scale</a:t>
            </a:r>
            <a:endParaRPr/>
          </a:p>
        </p:txBody>
      </p:sp>
      <p:sp>
        <p:nvSpPr>
          <p:cNvPr id="451" name="Google Shape;451;p69"/>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scale</a:t>
            </a:r>
            <a:r>
              <a:rPr lang="en">
                <a:solidFill>
                  <a:schemeClr val="accent3"/>
                </a:solidFill>
              </a:rPr>
              <a:t>(sx,sy)</a:t>
            </a:r>
            <a:endParaRPr>
              <a:solidFill>
                <a:schemeClr val="accent3"/>
              </a:solidFill>
            </a:endParaRPr>
          </a:p>
        </p:txBody>
      </p:sp>
      <p:pic>
        <p:nvPicPr>
          <p:cNvPr id="452" name="Google Shape;452;p6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rotate</a:t>
            </a:r>
            <a:endParaRPr/>
          </a:p>
        </p:txBody>
      </p:sp>
      <p:sp>
        <p:nvSpPr>
          <p:cNvPr id="458" name="Google Shape;458;p70"/>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rotate</a:t>
            </a:r>
            <a:r>
              <a:rPr lang="en">
                <a:solidFill>
                  <a:schemeClr val="accent3"/>
                </a:solidFill>
              </a:rPr>
              <a:t>(angle</a:t>
            </a:r>
            <a:r>
              <a:rPr lang="en">
                <a:solidFill>
                  <a:schemeClr val="accent3"/>
                </a:solidFill>
              </a:rPr>
              <a:t>,x,y</a:t>
            </a:r>
            <a:r>
              <a:rPr lang="en">
                <a:solidFill>
                  <a:schemeClr val="accent3"/>
                </a:solidFill>
              </a:rPr>
              <a:t>)</a:t>
            </a:r>
            <a:endParaRPr>
              <a:solidFill>
                <a:schemeClr val="accent3"/>
              </a:solidFill>
            </a:endParaRPr>
          </a:p>
        </p:txBody>
      </p:sp>
      <p:pic>
        <p:nvPicPr>
          <p:cNvPr id="459" name="Google Shape;459;p70"/>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skew</a:t>
            </a:r>
            <a:endParaRPr/>
          </a:p>
        </p:txBody>
      </p:sp>
      <p:sp>
        <p:nvSpPr>
          <p:cNvPr id="465" name="Google Shape;465;p71"/>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skewX</a:t>
            </a:r>
            <a:r>
              <a:rPr lang="en">
                <a:solidFill>
                  <a:schemeClr val="accent3"/>
                </a:solidFill>
              </a:rPr>
              <a:t>(angle)</a:t>
            </a:r>
            <a:endParaRPr>
              <a:solidFill>
                <a:schemeClr val="accent3"/>
              </a:solidFill>
            </a:endParaRPr>
          </a:p>
          <a:p>
            <a:pPr indent="0" lvl="0" marL="0" rtl="0" algn="l">
              <a:spcBef>
                <a:spcPts val="0"/>
              </a:spcBef>
              <a:spcAft>
                <a:spcPts val="0"/>
              </a:spcAft>
              <a:buNone/>
            </a:pPr>
            <a:r>
              <a:rPr lang="en">
                <a:solidFill>
                  <a:schemeClr val="accent3"/>
                </a:solidFill>
              </a:rPr>
              <a:t>skewY(angle)</a:t>
            </a:r>
            <a:endParaRPr>
              <a:solidFill>
                <a:schemeClr val="accent3"/>
              </a:solidFill>
            </a:endParaRPr>
          </a:p>
        </p:txBody>
      </p:sp>
      <p:pic>
        <p:nvPicPr>
          <p:cNvPr id="466" name="Google Shape;466;p7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woes of</a:t>
            </a:r>
            <a:r>
              <a:rPr lang="en"/>
              <a:t> t</a:t>
            </a:r>
            <a:r>
              <a:rPr lang="en"/>
              <a:t>ransform</a:t>
            </a:r>
            <a:endParaRPr/>
          </a:p>
        </p:txBody>
      </p:sp>
      <p:pic>
        <p:nvPicPr>
          <p:cNvPr id="472" name="Google Shape;472;p72"/>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5</a:t>
            </a:r>
            <a:endParaRPr/>
          </a:p>
        </p:txBody>
      </p:sp>
      <p:pic>
        <p:nvPicPr>
          <p:cNvPr id="478" name="Google Shape;478;p7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84" name="Google Shape;84;p14"/>
          <p:cNvSpPr txBox="1"/>
          <p:nvPr>
            <p:ph idx="1" type="body"/>
          </p:nvPr>
        </p:nvSpPr>
        <p:spPr>
          <a:xfrm>
            <a:off x="457200" y="1828800"/>
            <a:ext cx="8229600" cy="28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 more content ...</a:t>
            </a:r>
            <a:endParaRPr/>
          </a:p>
          <a:p>
            <a:pPr indent="0" lvl="0" marL="457200" rtl="0" algn="l">
              <a:spcBef>
                <a:spcPts val="0"/>
              </a:spcBef>
              <a:spcAft>
                <a:spcPts val="0"/>
              </a:spcAft>
              <a:buNone/>
            </a:pPr>
            <a:r>
              <a:rPr lang="en">
                <a:solidFill>
                  <a:srgbClr val="64B5F6"/>
                </a:solidFill>
              </a:rPr>
              <a:t>&lt;/</a:t>
            </a:r>
            <a:r>
              <a:rPr lang="en">
                <a:solidFill>
                  <a:schemeClr val="accent1"/>
                </a:solidFill>
              </a:rPr>
              <a:t>child</a:t>
            </a:r>
            <a:r>
              <a:rPr lang="en">
                <a:solidFill>
                  <a:schemeClr val="accent4"/>
                </a:solidFill>
              </a:rPr>
              <a:t>&gt;</a:t>
            </a:r>
            <a:endParaRPr>
              <a:solidFill>
                <a:schemeClr val="accent4"/>
              </a:solidFill>
            </a:endParaRPr>
          </a:p>
          <a:p>
            <a:pPr indent="0" lvl="0" marL="457200" rtl="0" algn="l">
              <a:spcBef>
                <a:spcPts val="0"/>
              </a:spcBef>
              <a:spcAft>
                <a:spcPts val="0"/>
              </a:spcAft>
              <a:buNone/>
            </a:pP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0" name="Google Shape;90;p15"/>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1" name="Google Shape;91;p15"/>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